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9" r:id="rId2"/>
    <p:sldId id="258" r:id="rId3"/>
    <p:sldId id="261" r:id="rId4"/>
    <p:sldId id="263" r:id="rId5"/>
    <p:sldId id="267" r:id="rId6"/>
    <p:sldId id="268" r:id="rId7"/>
    <p:sldId id="294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5" r:id="rId29"/>
    <p:sldId id="296" r:id="rId30"/>
    <p:sldId id="291" r:id="rId31"/>
    <p:sldId id="292" r:id="rId32"/>
    <p:sldId id="293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74" autoAdjust="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yorooms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8696E3-A040-4133-B4E4-9B048B3A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distribution for original_price</a:t>
            </a:r>
            <a:endParaRPr lang="en-IN" sz="28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456FF6-199F-419A-81F5-1CCA40A0D0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6887"/>
            <a:ext cx="4911365" cy="24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D6F354F-FCF4-4D95-905D-9109E124F4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66887"/>
            <a:ext cx="5181600" cy="24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EFBF8-451D-4347-BFF3-908DEDFAB32D}"/>
              </a:ext>
            </a:extLst>
          </p:cNvPr>
          <p:cNvSpPr txBox="1"/>
          <p:nvPr/>
        </p:nvSpPr>
        <p:spPr>
          <a:xfrm>
            <a:off x="952500" y="4042352"/>
            <a:ext cx="1043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Nature of distribution is same as Price_per_night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Outliers are present above INR 5200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Spread of data is in between INR 1100 - 5200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 that minimum price is starting from INR 1100 to 2700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Median is around INR 3100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 that 75% quartile is around INR 3600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see, Original_price is showing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left skewed distribution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because of Outliers.</a:t>
            </a:r>
          </a:p>
        </p:txBody>
      </p:sp>
    </p:spTree>
    <p:extLst>
      <p:ext uri="{BB962C8B-B14F-4D97-AF65-F5344CB8AC3E}">
        <p14:creationId xmlns:p14="http://schemas.microsoft.com/office/powerpoint/2010/main" val="256311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4909-74E2-46FC-8B46-E0981F7C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6"/>
          </a:xfrm>
        </p:spPr>
        <p:txBody>
          <a:bodyPr>
            <a:normAutofit/>
          </a:bodyPr>
          <a:lstStyle/>
          <a:p>
            <a:pPr algn="ctr"/>
            <a:r>
              <a:rPr lang="en-IN" sz="2800" i="0" dirty="0">
                <a:solidFill>
                  <a:srgbClr val="000000"/>
                </a:solidFill>
                <a:effectLst/>
                <a:latin typeface="+mn-lt"/>
              </a:rPr>
              <a:t>Check distribution for discounts_percentage</a:t>
            </a:r>
            <a:endParaRPr lang="en-IN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AD1EDAF-6A74-4732-9779-580FC80709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6" y="1233000"/>
            <a:ext cx="6628979" cy="37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4D5B2-6325-4D25-BA4A-950F10817B0F}"/>
              </a:ext>
            </a:extLst>
          </p:cNvPr>
          <p:cNvSpPr txBox="1"/>
          <p:nvPr/>
        </p:nvSpPr>
        <p:spPr>
          <a:xfrm>
            <a:off x="838201" y="5514680"/>
            <a:ext cx="10515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solidFill>
                  <a:srgbClr val="000000"/>
                </a:solidFill>
                <a:effectLst/>
              </a:rPr>
              <a:t>Most of the hotels are giving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47%-48%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and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56%-57%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Discounts on their original price.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06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DAD1-6E43-4BBD-8BE6-8C44C29D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72"/>
          </a:xfrm>
        </p:spPr>
        <p:txBody>
          <a:bodyPr>
            <a:normAutofit/>
          </a:bodyPr>
          <a:lstStyle/>
          <a:p>
            <a:pPr algn="ctr"/>
            <a: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  <a:t>Check </a:t>
            </a:r>
            <a:r>
              <a:rPr lang="en-IN" sz="2800" i="0" dirty="0">
                <a:solidFill>
                  <a:srgbClr val="000000"/>
                </a:solidFill>
                <a:effectLst/>
                <a:latin typeface="+mn-lt"/>
              </a:rPr>
              <a:t>distribution</a:t>
            </a:r>
            <a: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  <a:t> for ratings</a:t>
            </a:r>
            <a:endParaRPr lang="en-IN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E1EAB0-F582-40B4-87DC-6ED5C1745A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59498"/>
            <a:ext cx="5181600" cy="29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18B2770-F945-4705-8174-4A770EBFCF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59499"/>
            <a:ext cx="5181600" cy="29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34441-2712-453E-BCEA-5A44C973599C}"/>
              </a:ext>
            </a:extLst>
          </p:cNvPr>
          <p:cNvSpPr txBox="1"/>
          <p:nvPr/>
        </p:nvSpPr>
        <p:spPr>
          <a:xfrm>
            <a:off x="914400" y="4675694"/>
            <a:ext cx="10515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see, ratings are showing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symmetric distribution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for ratings in between 3.5 to 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Most of the hotels are new so they have 0/5 rating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have more number of hotels which have 4.1/5 ratings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Least number of hotels which have 4.9/5 &amp; 5/5 ratings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1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A9DD-3657-41C5-8DCA-37C459FC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176"/>
          </a:xfrm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distribution for number of ratings</a:t>
            </a:r>
            <a:endParaRPr lang="en-IN" sz="4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562F0FC-3327-408F-9BE0-ADC4A7FACA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31" y="1442302"/>
            <a:ext cx="6499521" cy="342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96D28-11ED-4483-9F9C-F56776F791D7}"/>
              </a:ext>
            </a:extLst>
          </p:cNvPr>
          <p:cNvSpPr txBox="1"/>
          <p:nvPr/>
        </p:nvSpPr>
        <p:spPr>
          <a:xfrm>
            <a:off x="941895" y="5269310"/>
            <a:ext cx="10841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We can see for No_of_Ratings are showing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left skewed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distribution.</a:t>
            </a:r>
          </a:p>
        </p:txBody>
      </p:sp>
    </p:spTree>
    <p:extLst>
      <p:ext uri="{BB962C8B-B14F-4D97-AF65-F5344CB8AC3E}">
        <p14:creationId xmlns:p14="http://schemas.microsoft.com/office/powerpoint/2010/main" val="300231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B3C7-B86C-42C7-97D9-2406D459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536"/>
            <a:ext cx="10515600" cy="13951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  <a:t>Univariate Analysis (Categorical)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3100" i="0" dirty="0">
                <a:solidFill>
                  <a:srgbClr val="000000"/>
                </a:solidFill>
                <a:effectLst/>
                <a:latin typeface="+mn-lt"/>
              </a:rPr>
              <a:t>Check the distribution for the number of hotels in each city</a:t>
            </a:r>
            <a:br>
              <a:rPr lang="en-US" sz="3100" i="0" dirty="0">
                <a:solidFill>
                  <a:srgbClr val="000000"/>
                </a:solidFill>
                <a:effectLst/>
              </a:rPr>
            </a:br>
            <a:endParaRPr lang="en-IN" sz="3100" i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6166-943E-424E-BE15-A1BEFBD00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08" y="1583703"/>
            <a:ext cx="5161765" cy="2857021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E70D5B07-C3E4-4F0F-A180-FBC36B02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72" y="1581112"/>
            <a:ext cx="5227911" cy="30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8C7A1-78B2-481E-91C4-5928BB78C188}"/>
              </a:ext>
            </a:extLst>
          </p:cNvPr>
          <p:cNvSpPr txBox="1"/>
          <p:nvPr/>
        </p:nvSpPr>
        <p:spPr>
          <a:xfrm>
            <a:off x="1151678" y="4874014"/>
            <a:ext cx="10807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</a:rPr>
              <a:t>We can see that most of the hotels are in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Bangalore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 and then in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kolkata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</a:rPr>
              <a:t>Hyderabad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Mumbai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have almost same number of hotels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</a:rPr>
              <a:t>Chennai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 has the least number of hotels in our dataset.</a:t>
            </a:r>
          </a:p>
        </p:txBody>
      </p:sp>
    </p:spTree>
    <p:extLst>
      <p:ext uri="{BB962C8B-B14F-4D97-AF65-F5344CB8AC3E}">
        <p14:creationId xmlns:p14="http://schemas.microsoft.com/office/powerpoint/2010/main" val="418870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21A9-2869-41E7-8AE1-DE549081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566"/>
          </a:xfrm>
        </p:spPr>
        <p:txBody>
          <a:bodyPr>
            <a:no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the distribution for types of comments for hotels</a:t>
            </a:r>
            <a:br>
              <a:rPr lang="en-US" sz="3200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200" dirty="0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703E80A-DE97-4C6A-8A4A-271761EF7D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96576"/>
            <a:ext cx="5109328" cy="32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5E253EB-9ADD-4F5C-9535-86AA75986E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396576"/>
            <a:ext cx="3355943" cy="33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185BC-1C98-4EB7-BAE5-C9279ECD65F5}"/>
              </a:ext>
            </a:extLst>
          </p:cNvPr>
          <p:cNvSpPr txBox="1"/>
          <p:nvPr/>
        </p:nvSpPr>
        <p:spPr>
          <a:xfrm>
            <a:off x="1131216" y="5097104"/>
            <a:ext cx="10222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 that most of the hotels have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Very Good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comments followed by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Good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Excellent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</a:rPr>
              <a:t>Fabulous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comment has least number of hotels.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ew Hotels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are there which have no comments.</a:t>
            </a:r>
          </a:p>
        </p:txBody>
      </p:sp>
    </p:spTree>
    <p:extLst>
      <p:ext uri="{BB962C8B-B14F-4D97-AF65-F5344CB8AC3E}">
        <p14:creationId xmlns:p14="http://schemas.microsoft.com/office/powerpoint/2010/main" val="175311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D18C-BA09-46D4-91A8-D6AF80E9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615"/>
          </a:xfrm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the distribution for AC,TV and WIFI availability</a:t>
            </a:r>
            <a:endParaRPr lang="en-IN" sz="2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2931022-EF88-4DE0-98D4-0C281D4F233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79" y="1633773"/>
            <a:ext cx="3162673" cy="32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F1B73-20A3-4935-BF4B-E938F408B50D}"/>
              </a:ext>
            </a:extLst>
          </p:cNvPr>
          <p:cNvSpPr txBox="1"/>
          <p:nvPr/>
        </p:nvSpPr>
        <p:spPr>
          <a:xfrm>
            <a:off x="838200" y="5380674"/>
            <a:ext cx="82775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We can see that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most of the hotels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have AC  and </a:t>
            </a:r>
            <a:r>
              <a:rPr lang="en-US" sz="2000" i="0" dirty="0" err="1">
                <a:solidFill>
                  <a:srgbClr val="000000"/>
                </a:solidFill>
                <a:effectLst/>
              </a:rPr>
              <a:t>WiFi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 as one of the amenities.</a:t>
            </a:r>
          </a:p>
          <a:p>
            <a:pPr rtl="0"/>
            <a:r>
              <a:rPr lang="en-US" sz="2000" dirty="0">
                <a:solidFill>
                  <a:srgbClr val="000000"/>
                </a:solidFill>
                <a:effectLst/>
              </a:rPr>
              <a:t>We can see that </a:t>
            </a:r>
            <a:r>
              <a:rPr lang="en-US" sz="2000" b="1" dirty="0">
                <a:solidFill>
                  <a:srgbClr val="000000"/>
                </a:solidFill>
              </a:rPr>
              <a:t>almost all 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of the hotels </a:t>
            </a:r>
            <a:r>
              <a:rPr lang="en-US" sz="2000" dirty="0">
                <a:solidFill>
                  <a:srgbClr val="000000"/>
                </a:solidFill>
                <a:effectLst/>
              </a:rPr>
              <a:t>have TV as one of the amenities</a:t>
            </a:r>
          </a:p>
          <a:p>
            <a:pPr algn="r"/>
            <a:endParaRPr lang="en-US" sz="2000" dirty="0">
              <a:solidFill>
                <a:srgbClr val="000000"/>
              </a:solidFill>
              <a:effectLst/>
            </a:endParaRPr>
          </a:p>
          <a:p>
            <a:pPr algn="r"/>
            <a:endParaRPr lang="en-US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5D0064D-26F7-467C-8BE8-66C354BC52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58" y="1612272"/>
            <a:ext cx="4441058" cy="33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3335741C-1BC2-49BE-98E9-4ABFFFB2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017" y="1492227"/>
            <a:ext cx="3281388" cy="340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4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DC0C-03A0-4049-823C-7CEDFFDB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68"/>
            <a:ext cx="10515600" cy="1414022"/>
          </a:xfrm>
        </p:spPr>
        <p:txBody>
          <a:bodyPr>
            <a:normAutofit/>
          </a:bodyPr>
          <a:lstStyle/>
          <a:p>
            <a:pPr algn="ctr"/>
            <a:r>
              <a:rPr lang="en-IN" sz="3200" b="1" i="0" dirty="0">
                <a:solidFill>
                  <a:srgbClr val="000000"/>
                </a:solidFill>
                <a:effectLst/>
                <a:latin typeface="+mn-lt"/>
              </a:rPr>
              <a:t>Bivariate Analysis</a:t>
            </a:r>
            <a:br>
              <a:rPr lang="en-IN" sz="3200" b="1" i="0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  <a:t> </a:t>
            </a:r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the price of a hotel for each city</a:t>
            </a:r>
            <a:endParaRPr lang="en-IN" sz="2800" dirty="0">
              <a:latin typeface="+mn-l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4FD84CB-4B47-4313-B6D2-64224F2755E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16894"/>
            <a:ext cx="4978138" cy="30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506D3D0-57EF-48A7-BF9D-A148B03572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16894"/>
            <a:ext cx="4978139" cy="30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3C843-B722-4999-9D50-2F7C93C153D5}"/>
              </a:ext>
            </a:extLst>
          </p:cNvPr>
          <p:cNvSpPr txBox="1"/>
          <p:nvPr/>
        </p:nvSpPr>
        <p:spPr>
          <a:xfrm>
            <a:off x="1395167" y="4764943"/>
            <a:ext cx="82578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Outliers are present starting above INR 2300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Spread of data is in between INR 400 - 2900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Median is almost same for all the cities, except for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Mumbai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Pune City has less Spread, that means it has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In-Budget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hotels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Mumbai Has Expensive Hotels.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Kolkata has wide range of Price than other Cities.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6756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0AC5-81B3-45C9-96FD-9E89DEDA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335"/>
          </a:xfrm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Distribution of Price_per_night as per Comments</a:t>
            </a:r>
            <a:endParaRPr lang="en-IN" sz="28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F474826-C488-4D5C-B1E5-59F84C66400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57460"/>
            <a:ext cx="5181600" cy="32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627F715-996D-4AF8-B66E-F0C96B2A2E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7461"/>
            <a:ext cx="5181600" cy="32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93BDA-E252-478C-890E-EC412B66F646}"/>
              </a:ext>
            </a:extLst>
          </p:cNvPr>
          <p:cNvSpPr txBox="1"/>
          <p:nvPr/>
        </p:nvSpPr>
        <p:spPr>
          <a:xfrm>
            <a:off x="1216059" y="4910202"/>
            <a:ext cx="9441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Outliers are present in Very Good, Good and New hotels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Good Comment hotels has wide price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Fabulous </a:t>
            </a:r>
            <a:r>
              <a:rPr lang="en-US" sz="2000" dirty="0"/>
              <a:t>Comment hotels has </a:t>
            </a:r>
            <a:r>
              <a:rPr lang="en-US" sz="2000" b="1" dirty="0"/>
              <a:t>less price </a:t>
            </a:r>
            <a:r>
              <a:rPr lang="en-US" sz="2000" dirty="0"/>
              <a:t>range and higher ratings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0918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E6D-E982-4AFF-ADB3-8475E302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6769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Distribution based on mean of original_price of the hotel for all the cities</a:t>
            </a:r>
            <a:endParaRPr lang="en-IN" sz="2800" dirty="0">
              <a:latin typeface="+mn-l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424CB3-C2FF-498D-A124-301051E378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20" y="1690688"/>
            <a:ext cx="4968702" cy="34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F47C3-6847-4908-8E40-C8E20D8A3EB6}"/>
              </a:ext>
            </a:extLst>
          </p:cNvPr>
          <p:cNvSpPr txBox="1"/>
          <p:nvPr/>
        </p:nvSpPr>
        <p:spPr>
          <a:xfrm>
            <a:off x="1234911" y="5665508"/>
            <a:ext cx="1011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</a:rPr>
              <a:t>The average original price of the hotels found </a:t>
            </a:r>
            <a:r>
              <a:rPr lang="en-US" sz="2000" dirty="0">
                <a:solidFill>
                  <a:srgbClr val="000000"/>
                </a:solidFill>
              </a:rPr>
              <a:t>high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in cities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'Mumbai'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and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'Kolkata’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, followed by remaining cities.</a:t>
            </a:r>
          </a:p>
        </p:txBody>
      </p:sp>
    </p:spTree>
    <p:extLst>
      <p:ext uri="{BB962C8B-B14F-4D97-AF65-F5344CB8AC3E}">
        <p14:creationId xmlns:p14="http://schemas.microsoft.com/office/powerpoint/2010/main" val="352892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6825"/>
            <a:ext cx="9144000" cy="234727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  <a:ea typeface="Verdana" panose="020B0604030504040204" pitchFamily="34" charset="0"/>
              </a:rPr>
              <a:t>BFH : Budget Friendly Hotels</a:t>
            </a:r>
            <a:br>
              <a:rPr lang="en-US" sz="4400" dirty="0">
                <a:latin typeface="+mn-lt"/>
                <a:ea typeface="Verdana" panose="020B0604030504040204" pitchFamily="34" charset="0"/>
              </a:rPr>
            </a:br>
            <a:br>
              <a:rPr lang="en-US" sz="4400" dirty="0">
                <a:latin typeface="+mn-lt"/>
                <a:ea typeface="Verdana" panose="020B0604030504040204" pitchFamily="34" charset="0"/>
              </a:rPr>
            </a:br>
            <a:r>
              <a:rPr lang="en-US" sz="2200" dirty="0">
                <a:latin typeface="+mn-lt"/>
                <a:ea typeface="Verdana" panose="020B0604030504040204" pitchFamily="34" charset="0"/>
              </a:rPr>
              <a:t>Domain: Hospitality and E-Commerce</a:t>
            </a:r>
            <a:endParaRPr lang="en-IN" sz="4400" dirty="0">
              <a:latin typeface="+mn-lt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A72D5-4F8D-4C3E-B73A-457282DFC130}"/>
              </a:ext>
            </a:extLst>
          </p:cNvPr>
          <p:cNvSpPr txBox="1"/>
          <p:nvPr/>
        </p:nvSpPr>
        <p:spPr>
          <a:xfrm>
            <a:off x="9068586" y="5161175"/>
            <a:ext cx="273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by,</a:t>
            </a:r>
          </a:p>
          <a:p>
            <a:r>
              <a:rPr lang="en-US" dirty="0"/>
              <a:t>Soujanya and Darshana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8E75-1ED2-4E67-B31E-06C47E3F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8551" cy="13255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Distribution based on mean </a:t>
            </a:r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of price_per_night of the hotel </a:t>
            </a:r>
            <a:r>
              <a:rPr lang="en-US" sz="2800" dirty="0">
                <a:latin typeface="+mn-lt"/>
              </a:rPr>
              <a:t>for all the cities</a:t>
            </a:r>
            <a:endParaRPr lang="en-IN" sz="2800" dirty="0">
              <a:latin typeface="+mn-lt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0E7149C-F271-4596-9D0C-619C5FAFA6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7" y="1511578"/>
            <a:ext cx="5007649" cy="349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93EB8-F0A9-4626-ABA8-FDCF06AEBB84}"/>
              </a:ext>
            </a:extLst>
          </p:cNvPr>
          <p:cNvSpPr txBox="1"/>
          <p:nvPr/>
        </p:nvSpPr>
        <p:spPr>
          <a:xfrm>
            <a:off x="923826" y="5094809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distribution of original price and price_per_night is almost the </a:t>
            </a:r>
            <a:r>
              <a:rPr lang="en-US" sz="2000" b="1" dirty="0"/>
              <a:t>same</a:t>
            </a:r>
            <a:r>
              <a:rPr lang="en-US" sz="2000" dirty="0"/>
              <a:t>.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he average price of the hotels found high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in 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'Mumbai’.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</a:rPr>
              <a:t>Compared to other cities, the average price of the hotels found </a:t>
            </a:r>
            <a:r>
              <a:rPr lang="en-US" sz="2000" dirty="0">
                <a:solidFill>
                  <a:srgbClr val="000000"/>
                </a:solidFill>
              </a:rPr>
              <a:t>low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in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‘Hyderabad’.</a:t>
            </a:r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25381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1D82-EC6B-4EF4-934E-F31259B2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Ratings vs </a:t>
            </a:r>
            <a:r>
              <a:rPr lang="en-US" sz="2800" dirty="0" err="1">
                <a:latin typeface="+mn-lt"/>
              </a:rPr>
              <a:t>Discounts_percentage</a:t>
            </a:r>
            <a:endParaRPr lang="en-IN" sz="2800" dirty="0">
              <a:latin typeface="+mn-lt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0322CB2-2764-4434-8D8C-A6D90FFE54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62" y="1690688"/>
            <a:ext cx="5350769" cy="339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3FA40-FF4C-4BF0-A23E-14D88ECC93C4}"/>
              </a:ext>
            </a:extLst>
          </p:cNvPr>
          <p:cNvSpPr txBox="1"/>
          <p:nvPr/>
        </p:nvSpPr>
        <p:spPr>
          <a:xfrm>
            <a:off x="838200" y="5280434"/>
            <a:ext cx="107480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Few hotels have got ratings 4.9 and 5 and the discount percentage is within 51% to 53%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From rating 0 to 3.5,they are no ratings given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03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CBFA-F225-4D9B-B61C-AF9281A7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Check for availability AC, TV and </a:t>
            </a:r>
            <a:r>
              <a:rPr lang="en-US" sz="2800" dirty="0" err="1">
                <a:latin typeface="+mn-lt"/>
              </a:rPr>
              <a:t>WiFi</a:t>
            </a:r>
            <a:r>
              <a:rPr lang="en-US" sz="2800" dirty="0">
                <a:latin typeface="+mn-lt"/>
              </a:rPr>
              <a:t> in each city</a:t>
            </a:r>
            <a:endParaRPr lang="en-IN" sz="2800" dirty="0">
              <a:latin typeface="+mn-l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A092836-027F-476A-9B35-87E102A30EB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1" y="1354373"/>
            <a:ext cx="3894941" cy="29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23C3BE5-D620-40E0-9E04-706392C88B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72" y="1354373"/>
            <a:ext cx="3894941" cy="29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3E8E0BFD-5EB3-48F7-8589-2A12E4E20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688" y="1354372"/>
            <a:ext cx="3678805" cy="29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923E2-756A-4D58-AAC1-A279AC3490BC}"/>
              </a:ext>
            </a:extLst>
          </p:cNvPr>
          <p:cNvSpPr txBox="1"/>
          <p:nvPr/>
        </p:nvSpPr>
        <p:spPr>
          <a:xfrm>
            <a:off x="1046375" y="4578336"/>
            <a:ext cx="11001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</a:rPr>
              <a:t>Kolkata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Mumbai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has most number of '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AC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' available hotels.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D3D3D"/>
                </a:solidFill>
                <a:effectLst/>
              </a:rPr>
              <a:t>Compared to other hotels, Chennai has the least number of 'AC' available hotels.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Almost in every city </a:t>
            </a:r>
            <a:r>
              <a:rPr lang="en-US" sz="2000" b="1" dirty="0"/>
              <a:t>TV</a:t>
            </a:r>
            <a:r>
              <a:rPr lang="en-US" sz="2000" dirty="0"/>
              <a:t> is available</a:t>
            </a:r>
            <a:endParaRPr lang="en-US" sz="2000" dirty="0">
              <a:solidFill>
                <a:srgbClr val="3D3D3D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D3D3D"/>
                </a:solidFill>
                <a:effectLst/>
              </a:rPr>
              <a:t>Compared to other hotels,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Hyderabad</a:t>
            </a:r>
            <a:r>
              <a:rPr lang="en-US" sz="2000" b="0" i="0" dirty="0">
                <a:solidFill>
                  <a:srgbClr val="3D3D3D"/>
                </a:solidFill>
                <a:effectLst/>
              </a:rPr>
              <a:t> has the least number of ‘</a:t>
            </a:r>
            <a:r>
              <a:rPr lang="en-US" sz="2000" b="1" i="0" dirty="0" err="1">
                <a:solidFill>
                  <a:srgbClr val="3D3D3D"/>
                </a:solidFill>
                <a:effectLst/>
              </a:rPr>
              <a:t>WiFi</a:t>
            </a:r>
            <a:r>
              <a:rPr lang="en-US" sz="2000" b="1" i="0" dirty="0">
                <a:solidFill>
                  <a:srgbClr val="3D3D3D"/>
                </a:solidFill>
                <a:effectLst/>
              </a:rPr>
              <a:t>'</a:t>
            </a:r>
            <a:r>
              <a:rPr lang="en-US" sz="2000" b="0" i="0" dirty="0">
                <a:solidFill>
                  <a:srgbClr val="3D3D3D"/>
                </a:solidFill>
                <a:effectLst/>
              </a:rPr>
              <a:t> available hotels. </a:t>
            </a:r>
          </a:p>
        </p:txBody>
      </p:sp>
    </p:spTree>
    <p:extLst>
      <p:ext uri="{BB962C8B-B14F-4D97-AF65-F5344CB8AC3E}">
        <p14:creationId xmlns:p14="http://schemas.microsoft.com/office/powerpoint/2010/main" val="3498982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5087-0F06-4309-9A5C-B1BEABC5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Comments Vs Price_per_night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sz="4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929DC87-2A27-401C-BCA4-5C248E436F2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22" y="1268102"/>
            <a:ext cx="5418076" cy="33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7AEE1-E3A7-40FB-9613-33BDFB9D4B2E}"/>
              </a:ext>
            </a:extLst>
          </p:cNvPr>
          <p:cNvSpPr txBox="1"/>
          <p:nvPr/>
        </p:nvSpPr>
        <p:spPr>
          <a:xfrm>
            <a:off x="1373977" y="5105006"/>
            <a:ext cx="10048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comment </a:t>
            </a:r>
            <a:r>
              <a:rPr lang="en-US" sz="2000" b="1" dirty="0"/>
              <a:t>'Very Good' </a:t>
            </a:r>
            <a:r>
              <a:rPr lang="en-US" sz="2000" dirty="0"/>
              <a:t>has higher price and maximum hotels are present.</a:t>
            </a:r>
          </a:p>
          <a:p>
            <a:r>
              <a:rPr lang="en-US" sz="2000" dirty="0"/>
              <a:t>For the comment  </a:t>
            </a:r>
            <a:r>
              <a:rPr lang="en-US" sz="2000" b="1" dirty="0"/>
              <a:t>Fabulous</a:t>
            </a:r>
            <a:r>
              <a:rPr lang="en-US" sz="2000" dirty="0"/>
              <a:t> has lesser price and less number of hotels are present.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63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56A6-5BF6-4EB3-8375-1A1B3853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Distribution of the discount percentage in each city</a:t>
            </a:r>
            <a:endParaRPr lang="en-IN" sz="2800" dirty="0">
              <a:latin typeface="+mn-lt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8BD7D4A-C6F6-4DF5-8A18-4A8D6FFC7F7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77" y="1690689"/>
            <a:ext cx="5118043" cy="325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8A7C9-474E-4F4F-AD04-3571BF1BDEEF}"/>
              </a:ext>
            </a:extLst>
          </p:cNvPr>
          <p:cNvSpPr txBox="1"/>
          <p:nvPr/>
        </p:nvSpPr>
        <p:spPr>
          <a:xfrm>
            <a:off x="872297" y="5167310"/>
            <a:ext cx="1039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minimum discount percentage is 42%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median values for 'Delhi’, 'Bangalore’, 'Chennai' and 'Pune' cities is almost (45%) same.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median values for 'Hyderabad’, 'Mumbai' and 'Kolkata' cities is almost (57%) same.</a:t>
            </a:r>
          </a:p>
        </p:txBody>
      </p:sp>
    </p:spTree>
    <p:extLst>
      <p:ext uri="{BB962C8B-B14F-4D97-AF65-F5344CB8AC3E}">
        <p14:creationId xmlns:p14="http://schemas.microsoft.com/office/powerpoint/2010/main" val="403819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D6C4-B889-421A-98CC-E815F2E0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99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>
                <a:latin typeface="+mn-lt"/>
              </a:rPr>
              <a:t>Multivariate</a:t>
            </a:r>
            <a:r>
              <a:rPr lang="en-IN" sz="3200" b="1" dirty="0">
                <a:latin typeface="+mn-lt"/>
              </a:rPr>
              <a:t> Analysis</a:t>
            </a:r>
            <a:br>
              <a:rPr lang="en-IN" sz="3200" b="1" dirty="0">
                <a:latin typeface="+mn-lt"/>
              </a:rPr>
            </a:br>
            <a:br>
              <a:rPr lang="en-IN" sz="3200" b="1" dirty="0">
                <a:latin typeface="+mn-lt"/>
              </a:rPr>
            </a:br>
            <a:r>
              <a:rPr lang="en-US" sz="3100" dirty="0">
                <a:latin typeface="+mn-lt"/>
              </a:rPr>
              <a:t>Price_per_night Vs </a:t>
            </a:r>
            <a:r>
              <a:rPr lang="en-US" sz="3600" dirty="0">
                <a:latin typeface="+mn-lt"/>
              </a:rPr>
              <a:t>city</a:t>
            </a:r>
            <a:r>
              <a:rPr lang="en-US" sz="3100" dirty="0">
                <a:latin typeface="+mn-lt"/>
              </a:rPr>
              <a:t>, depending on AC,TV and </a:t>
            </a:r>
            <a:r>
              <a:rPr lang="en-US" sz="3100" dirty="0" err="1">
                <a:latin typeface="+mn-lt"/>
              </a:rPr>
              <a:t>WiFi</a:t>
            </a:r>
            <a:r>
              <a:rPr lang="en-US" sz="3100" dirty="0">
                <a:latin typeface="+mn-lt"/>
              </a:rPr>
              <a:t>  Availability</a:t>
            </a:r>
            <a:endParaRPr lang="en-IN" sz="3200" dirty="0">
              <a:latin typeface="+mn-lt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A6E9F3B-F9F4-440A-B6D2-2F0CB030D2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7" y="1586731"/>
            <a:ext cx="3644970" cy="32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1343A77F-A85A-4EF6-BC33-2096FB22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67" y="1586731"/>
            <a:ext cx="4148883" cy="27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10AEAF2F-4C47-4069-8CDF-A38D56D1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28" y="1454756"/>
            <a:ext cx="3644970" cy="28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4FCD6-AD49-4BD0-BF9F-134B1414A114}"/>
              </a:ext>
            </a:extLst>
          </p:cNvPr>
          <p:cNvSpPr txBox="1"/>
          <p:nvPr/>
        </p:nvSpPr>
        <p:spPr>
          <a:xfrm>
            <a:off x="838200" y="5033912"/>
            <a:ext cx="10879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 availability is 'Yes' the price_per_night is within INR 1400 – 1700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TV availability is 'Yes' or 'No', Kolkata has almost same price_per_night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TV availability is 'Yes' or 'No', Hyderabad, Bangalore and Pune also has almost same price_per_night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WiFi</a:t>
            </a:r>
            <a:r>
              <a:rPr lang="en-US" sz="2000" dirty="0"/>
              <a:t> availability is 'Yes' or 'No’, the price_per_night is almost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WiFi</a:t>
            </a:r>
            <a:r>
              <a:rPr lang="en-US" sz="2000" dirty="0"/>
              <a:t> availability is not depending on price_per_night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2981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CD95-6C9C-4E3D-966C-3AC7729F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22" y="167163"/>
            <a:ext cx="10515600" cy="634116"/>
          </a:xfrm>
        </p:spPr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Check the relation for Ratings Vs Price_per_night</a:t>
            </a:r>
            <a:endParaRPr lang="en-IN" sz="40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4B5BEA2-E6A2-418B-9FF4-3282FBF05E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50" y="1073645"/>
            <a:ext cx="4039499" cy="34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9AE3A-4B7D-4F2B-A162-D875230D3AC2}"/>
              </a:ext>
            </a:extLst>
          </p:cNvPr>
          <p:cNvSpPr txBox="1"/>
          <p:nvPr/>
        </p:nvSpPr>
        <p:spPr>
          <a:xfrm>
            <a:off x="1668544" y="4782622"/>
            <a:ext cx="81730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Ratings 4 to 4.5, comments are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Very Good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and the price is high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</a:rPr>
              <a:t>      (INR 500-3500)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Few hotels have got ratings 4.9 and 5, comments are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Fabulous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and also the price is within the range of INR 1000 - 1700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341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F616-4AA7-4766-A407-AF53F511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44"/>
            <a:ext cx="10515600" cy="61526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Price_per_night Vs City, depending on Comments</a:t>
            </a:r>
            <a:endParaRPr lang="en-IN" sz="2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B807E-673D-4FC4-B185-10043B04337A}"/>
              </a:ext>
            </a:extLst>
          </p:cNvPr>
          <p:cNvSpPr txBox="1"/>
          <p:nvPr/>
        </p:nvSpPr>
        <p:spPr>
          <a:xfrm>
            <a:off x="1292117" y="4754341"/>
            <a:ext cx="97655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dirty="0">
                <a:solidFill>
                  <a:srgbClr val="000000"/>
                </a:solidFill>
                <a:effectLst/>
              </a:rPr>
              <a:t>Comments: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Fabulous: 'Delhi’, 'Bangalore’, 'Chennai’, 'Pune' and 'Kolkata' cities.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Very Good: 'Mumbai’ ,’Delhi’ and 'Kolkata' cities has more price.</a:t>
            </a:r>
          </a:p>
          <a:p>
            <a:endParaRPr lang="en-IN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E5C2D95B-4118-4BF0-8EF8-1817029930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136" y="911303"/>
            <a:ext cx="6272645" cy="368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73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7467-E547-4633-83E9-E821BF1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77"/>
            <a:ext cx="10515600" cy="86298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100" dirty="0">
                <a:latin typeface="+mn-lt"/>
              </a:rPr>
              <a:t> Check Co-relation between Important Variables</a:t>
            </a:r>
            <a:br>
              <a:rPr lang="en-IN" sz="3200" dirty="0">
                <a:latin typeface="+mn-lt"/>
              </a:rPr>
            </a:br>
            <a:endParaRPr lang="en-IN" sz="3200" dirty="0">
              <a:latin typeface="+mn-lt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7F6B619-DF0B-410E-B061-135E4B865D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07" y="1363157"/>
            <a:ext cx="5162490" cy="37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1A848-CE52-4C26-AC35-34EBDE3FBAE3}"/>
              </a:ext>
            </a:extLst>
          </p:cNvPr>
          <p:cNvSpPr txBox="1"/>
          <p:nvPr/>
        </p:nvSpPr>
        <p:spPr>
          <a:xfrm>
            <a:off x="1802167" y="5051394"/>
            <a:ext cx="775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Ratings and </a:t>
            </a:r>
            <a:r>
              <a:rPr lang="en-IN" sz="2000" dirty="0" err="1"/>
              <a:t>No.of</a:t>
            </a:r>
            <a:r>
              <a:rPr lang="en-IN" sz="2000" dirty="0"/>
              <a:t> Ratings are positively correlated to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Ac_ Available and </a:t>
            </a:r>
            <a:r>
              <a:rPr lang="en-IN" sz="2000" dirty="0" err="1"/>
              <a:t>price_per_night</a:t>
            </a:r>
            <a:r>
              <a:rPr lang="en-IN" sz="2000" dirty="0"/>
              <a:t>_ are correlated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Discount_percentage</a:t>
            </a:r>
            <a:r>
              <a:rPr lang="en-IN" sz="2000" dirty="0"/>
              <a:t> and </a:t>
            </a:r>
            <a:r>
              <a:rPr lang="en-IN" sz="2000" dirty="0" err="1"/>
              <a:t>Price_per_night</a:t>
            </a:r>
            <a:r>
              <a:rPr lang="en-IN" sz="2000" dirty="0"/>
              <a:t> is negatively corelated to each other.    </a:t>
            </a:r>
          </a:p>
        </p:txBody>
      </p:sp>
    </p:spTree>
    <p:extLst>
      <p:ext uri="{BB962C8B-B14F-4D97-AF65-F5344CB8AC3E}">
        <p14:creationId xmlns:p14="http://schemas.microsoft.com/office/powerpoint/2010/main" val="74229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FD82-AD6A-4A9D-B612-6377DA97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249438"/>
            <a:ext cx="10568233" cy="132556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	</a:t>
            </a:r>
            <a:r>
              <a:rPr lang="en-IN" sz="2800" dirty="0">
                <a:latin typeface="+mn-lt"/>
              </a:rPr>
              <a:t>Check Relation between numerical variables based on Comments </a:t>
            </a:r>
            <a:endParaRPr lang="en-IN" sz="3600" dirty="0">
              <a:latin typeface="+mn-lt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504D209-BFF2-45BB-B408-862D733613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17" y="1622426"/>
            <a:ext cx="4059670" cy="36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D1447-65AD-4508-A2AD-478C0F0B7303}"/>
              </a:ext>
            </a:extLst>
          </p:cNvPr>
          <p:cNvSpPr txBox="1"/>
          <p:nvPr/>
        </p:nvSpPr>
        <p:spPr>
          <a:xfrm>
            <a:off x="811883" y="5408233"/>
            <a:ext cx="105682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For hotels which have “Very Good” comments, those price, </a:t>
            </a:r>
            <a:r>
              <a:rPr lang="en-IN" sz="2000" dirty="0" err="1"/>
              <a:t>no.of</a:t>
            </a:r>
            <a:r>
              <a:rPr lang="en-IN" sz="2000" dirty="0"/>
              <a:t> </a:t>
            </a:r>
            <a:r>
              <a:rPr lang="en-IN" sz="2000" dirty="0" err="1"/>
              <a:t>ratings,Discount_percentage</a:t>
            </a:r>
            <a:r>
              <a:rPr lang="en-IN" sz="2000" dirty="0"/>
              <a:t> are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Relation between </a:t>
            </a:r>
            <a:r>
              <a:rPr lang="en-IN" sz="2000" dirty="0" err="1"/>
              <a:t>price_per_night</a:t>
            </a:r>
            <a:r>
              <a:rPr lang="en-IN" sz="2000" dirty="0"/>
              <a:t> and </a:t>
            </a:r>
            <a:r>
              <a:rPr lang="en-IN" sz="2000" dirty="0" err="1"/>
              <a:t>original_price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41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548BF2-3EA8-4981-8F1A-D83F70F3BFD3}"/>
              </a:ext>
            </a:extLst>
          </p:cNvPr>
          <p:cNvSpPr txBox="1"/>
          <p:nvPr/>
        </p:nvSpPr>
        <p:spPr>
          <a:xfrm>
            <a:off x="886119" y="428178"/>
            <a:ext cx="1073713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Business understanding of the use case:</a:t>
            </a:r>
          </a:p>
          <a:p>
            <a:endParaRPr lang="en-US" sz="3200" dirty="0">
              <a:latin typeface="+mn-lt"/>
            </a:endParaRPr>
          </a:p>
          <a:p>
            <a:r>
              <a:rPr lang="en-US" sz="2000" dirty="0">
                <a:ea typeface="Verdana" panose="020B0604030504040204" pitchFamily="34" charset="0"/>
              </a:rPr>
              <a:t>The hospitality industry is a huge sector which comprises of hotels all over the country, as part of this project we have gathered information of hotels from 7 prime cities where we have attempted to analyze the hotels based on few factors, i.e. price, customer ratings, comment type and amenities provided by the hotel.</a:t>
            </a:r>
            <a:endParaRPr lang="en-IN" sz="2000" dirty="0">
              <a:ea typeface="Verdana" panose="020B060403050404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algn="ctr"/>
            <a:r>
              <a:rPr lang="en-IN" sz="2800" dirty="0"/>
              <a:t>Objective of the Project:  </a:t>
            </a:r>
          </a:p>
          <a:p>
            <a:endParaRPr lang="en-IN" sz="2800" dirty="0"/>
          </a:p>
          <a:p>
            <a:r>
              <a:rPr lang="en-IN" sz="2000" dirty="0"/>
              <a:t>Find budget friendly hotel, with their best amenities.</a:t>
            </a:r>
          </a:p>
          <a:p>
            <a:endParaRPr lang="en-US" sz="20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4288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7F7-C119-4A23-8AB8-58494B24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150"/>
            <a:ext cx="10515600" cy="577555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+mn-lt"/>
              </a:rPr>
              <a:t>Interpretation and insight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AB1F7-F5F8-49C9-BF13-3FAF2DE5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362"/>
            <a:ext cx="10813330" cy="5392132"/>
          </a:xfrm>
        </p:spPr>
        <p:txBody>
          <a:bodyPr>
            <a:noAutofit/>
          </a:bodyPr>
          <a:lstStyle/>
          <a:p>
            <a:r>
              <a:rPr lang="en-US" sz="1600" dirty="0"/>
              <a:t>Bangalore: Has maximum number of hotels along with 'AC' and '</a:t>
            </a:r>
            <a:r>
              <a:rPr lang="en-US" sz="1600" dirty="0" err="1"/>
              <a:t>WiFi</a:t>
            </a:r>
            <a:r>
              <a:rPr lang="en-US" sz="1600" dirty="0"/>
              <a:t>'.</a:t>
            </a:r>
          </a:p>
          <a:p>
            <a:r>
              <a:rPr lang="en-US" sz="1600" dirty="0"/>
              <a:t>Chennai : Has minimum number of hotels along with 'AC' and '</a:t>
            </a:r>
            <a:r>
              <a:rPr lang="en-US" sz="1600" dirty="0" err="1"/>
              <a:t>WiFi</a:t>
            </a:r>
            <a:r>
              <a:rPr lang="en-US" sz="1600" dirty="0"/>
              <a:t>'.</a:t>
            </a:r>
          </a:p>
          <a:p>
            <a:r>
              <a:rPr lang="en-US" sz="1600" dirty="0"/>
              <a:t>Kolkata : Distribution of  price_per_night is high.  Also, has most number of 'AC' and '</a:t>
            </a:r>
            <a:r>
              <a:rPr lang="en-US" sz="1600" dirty="0" err="1"/>
              <a:t>WiFi</a:t>
            </a:r>
            <a:r>
              <a:rPr lang="en-US" sz="1600" dirty="0"/>
              <a:t>' available hotels.</a:t>
            </a:r>
          </a:p>
          <a:p>
            <a:r>
              <a:rPr lang="en-US" sz="1600" dirty="0"/>
              <a:t>Mumbai : Distribution of  price_per_night is high.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price_per_night</a:t>
            </a:r>
            <a:r>
              <a:rPr lang="en-US" sz="1600" dirty="0"/>
              <a:t> is in the range from INR 500 to 3500.</a:t>
            </a:r>
          </a:p>
          <a:p>
            <a:r>
              <a:rPr lang="en-US" sz="1600" dirty="0"/>
              <a:t>Most of the hotels have given 47%-48% and 56%-57% discounts on their original price.</a:t>
            </a:r>
          </a:p>
          <a:p>
            <a:r>
              <a:rPr lang="en-US" sz="1600" dirty="0"/>
              <a:t>Rating 0 means it is a new hotel and has no comments. </a:t>
            </a:r>
          </a:p>
          <a:p>
            <a:r>
              <a:rPr lang="en-US" sz="1600" dirty="0"/>
              <a:t>Maximum number of hotels have given a 4.1/5 ratings.</a:t>
            </a:r>
          </a:p>
          <a:p>
            <a:r>
              <a:rPr lang="en-US" sz="1600" dirty="0"/>
              <a:t>Least number of hotels are given 4.9/5 &amp; 5/5 ratings.</a:t>
            </a:r>
          </a:p>
          <a:p>
            <a:r>
              <a:rPr lang="en-US" sz="1600" dirty="0"/>
              <a:t>Maximum hotels have got 'Very Good' comments and has a higher price in the range of INR 600 - 2700.</a:t>
            </a:r>
          </a:p>
          <a:p>
            <a:r>
              <a:rPr lang="en-US" sz="1600" dirty="0"/>
              <a:t>AC, TV and </a:t>
            </a:r>
            <a:r>
              <a:rPr lang="en-US" sz="1600" dirty="0" err="1"/>
              <a:t>WIFi</a:t>
            </a:r>
            <a:r>
              <a:rPr lang="en-US" sz="1600" dirty="0"/>
              <a:t> is available in almost all the cities.</a:t>
            </a:r>
          </a:p>
          <a:p>
            <a:r>
              <a:rPr lang="en-US" sz="1600" dirty="0"/>
              <a:t>Whether TV availability is 'Yes' or 'No', Hyderabad, Bangalore and Pune have almost same price_per_night.</a:t>
            </a:r>
          </a:p>
          <a:p>
            <a:r>
              <a:rPr lang="en-US" sz="1600" dirty="0" err="1"/>
              <a:t>WiFi</a:t>
            </a:r>
            <a:r>
              <a:rPr lang="en-US" sz="1600" dirty="0"/>
              <a:t> availability is 'Yes' or 'No', the price_per_night is almost the same and it is not depending on price_per_night.</a:t>
            </a:r>
          </a:p>
          <a:p>
            <a:r>
              <a:rPr lang="en-US" sz="1800" dirty="0"/>
              <a:t>Very</a:t>
            </a:r>
            <a:r>
              <a:rPr lang="en-US" sz="1600" dirty="0"/>
              <a:t> few hotels have got ratings 4.9 and 5, comments as Fabulous and also the price is within the range of INR 1000 - 1700.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7559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AD33-A51A-4D6C-803A-8B710A29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Your experience after the project</a:t>
            </a:r>
            <a:endParaRPr lang="en-IN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B714-C34D-4FEC-9766-16698DB6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D3D3D"/>
                </a:solidFill>
                <a:effectLst/>
              </a:rPr>
              <a:t>This project helped </a:t>
            </a:r>
            <a:r>
              <a:rPr lang="en-US" dirty="0">
                <a:solidFill>
                  <a:srgbClr val="3D3D3D"/>
                </a:solidFill>
              </a:rPr>
              <a:t>us</a:t>
            </a:r>
            <a:r>
              <a:rPr lang="en-US" b="0" i="0" dirty="0">
                <a:solidFill>
                  <a:srgbClr val="3D3D3D"/>
                </a:solidFill>
                <a:effectLst/>
              </a:rPr>
              <a:t> to understand the basic concepts of python, along with NumPy and Pandas, how to 'web scrape' from the website, cleaning and filtering the data. It also gave </a:t>
            </a:r>
            <a:r>
              <a:rPr lang="en-US" dirty="0">
                <a:solidFill>
                  <a:srgbClr val="3D3D3D"/>
                </a:solidFill>
              </a:rPr>
              <a:t>us </a:t>
            </a:r>
            <a:r>
              <a:rPr lang="en-US" b="0" i="0" dirty="0">
                <a:solidFill>
                  <a:srgbClr val="3D3D3D"/>
                </a:solidFill>
                <a:effectLst/>
              </a:rPr>
              <a:t>a clear vision of 'EDA' and 'Visualization'.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56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D6B6-6CBB-4D4F-B662-0F98A1CA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Future Scope of the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8F729-24FC-4683-9B89-CD27ED41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We can do some Machine Learning models on this data</a:t>
            </a:r>
          </a:p>
          <a:p>
            <a:pPr marL="0" indent="0">
              <a:buNone/>
            </a:pPr>
            <a:r>
              <a:rPr lang="en-IN" sz="2000" dirty="0"/>
              <a:t>		- Cost Forecasting.</a:t>
            </a:r>
          </a:p>
          <a:p>
            <a:pPr marL="0" indent="0">
              <a:buNone/>
            </a:pPr>
            <a:r>
              <a:rPr lang="en-IN" sz="2000" dirty="0"/>
              <a:t>		- To Group hotels in Several Categories.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If we get booking data, We can do more analysis and ML Models on that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282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C29F7-2F28-4F8B-AD3B-EA416CA818E4}"/>
              </a:ext>
            </a:extLst>
          </p:cNvPr>
          <p:cNvSpPr txBox="1"/>
          <p:nvPr/>
        </p:nvSpPr>
        <p:spPr>
          <a:xfrm>
            <a:off x="546755" y="254526"/>
            <a:ext cx="11180190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Data Collection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Website for scraping data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To scrape the data we have used the website: </a:t>
            </a:r>
            <a:r>
              <a:rPr lang="en-IN" sz="2000" u="sng" dirty="0">
                <a:hlinkClick r:id="rId2"/>
              </a:rPr>
              <a:t>www.oyorooms.com</a:t>
            </a:r>
            <a:endParaRPr lang="en-US" sz="2800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To scrape the data we have used </a:t>
            </a:r>
            <a:r>
              <a:rPr lang="en-US" sz="2000" dirty="0" err="1"/>
              <a:t>BeautifulSoup</a:t>
            </a:r>
            <a:r>
              <a:rPr lang="en-US" sz="2000" dirty="0"/>
              <a:t>. As, it extracts the html for the page and stores it as an unstructured data and we have to convert that into a structured format.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IN" sz="2400" dirty="0">
                <a:latin typeface="+mn-lt"/>
              </a:rPr>
              <a:t>Scraping methodology:</a:t>
            </a:r>
          </a:p>
          <a:p>
            <a:endParaRPr lang="en-US" sz="2800" dirty="0"/>
          </a:p>
          <a:p>
            <a:pPr lvl="1" algn="just"/>
            <a:r>
              <a:rPr lang="en-US" sz="2000" dirty="0"/>
              <a:t>Step 1:Import all the necessary libraries</a:t>
            </a:r>
          </a:p>
          <a:p>
            <a:pPr lvl="1" algn="just"/>
            <a:r>
              <a:rPr lang="en-US" sz="2000" dirty="0"/>
              <a:t>Step 2:Find and load the URL to scrape the data</a:t>
            </a:r>
          </a:p>
          <a:p>
            <a:pPr lvl="1" algn="just"/>
            <a:r>
              <a:rPr lang="en-US" sz="2000" dirty="0"/>
              <a:t>Step 3:Load and explore the </a:t>
            </a:r>
            <a:r>
              <a:rPr lang="en-US" sz="2000" dirty="0" err="1"/>
              <a:t>BeautifulSoup</a:t>
            </a:r>
            <a:endParaRPr lang="en-US" sz="2000" dirty="0"/>
          </a:p>
          <a:p>
            <a:pPr lvl="1" algn="just"/>
            <a:r>
              <a:rPr lang="en-US" sz="2000" dirty="0"/>
              <a:t>Step 4:Collect the data using </a:t>
            </a:r>
            <a:r>
              <a:rPr lang="en-US" sz="2000" dirty="0" err="1"/>
              <a:t>BeautifulSoup</a:t>
            </a:r>
            <a:r>
              <a:rPr lang="en-US" sz="2000" dirty="0"/>
              <a:t> and extract the data</a:t>
            </a:r>
          </a:p>
          <a:p>
            <a:pPr lvl="1" algn="just"/>
            <a:r>
              <a:rPr lang="en-US" sz="2000" dirty="0"/>
              <a:t>Step 5:Store the data into 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1" algn="just"/>
            <a:r>
              <a:rPr lang="en-US" sz="2000" dirty="0"/>
              <a:t>Step 6:Export the </a:t>
            </a:r>
            <a:r>
              <a:rPr lang="en-US" sz="2000" dirty="0" err="1"/>
              <a:t>DataFrame</a:t>
            </a:r>
            <a:r>
              <a:rPr lang="en-US" sz="2000" dirty="0"/>
              <a:t> into .CSV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3266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AC3A-B0B6-44B7-8EAE-69CAB4DA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>
                <a:latin typeface="+mn-lt"/>
              </a:rPr>
              <a:t>Data</a:t>
            </a:r>
            <a:r>
              <a:rPr lang="en-IN" sz="3200" dirty="0">
                <a:latin typeface="+mn-lt"/>
              </a:rPr>
              <a:t> </a:t>
            </a:r>
            <a:r>
              <a:rPr lang="en-IN" sz="2800" dirty="0">
                <a:latin typeface="+mn-lt"/>
              </a:rPr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C9A5-B217-4869-B76B-2540B03E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Steps to Clean Data: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Import the .csv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Analyze the data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Converting the datatypes of required columns to float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Handling the missing data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Using Regex and lambda functions to check if a particular string exists or not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Dropping the columns which were not required for further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Export the filtered data into a new .csv file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27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C842-DCE3-43DC-8E91-4B627F70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424"/>
            <a:ext cx="10515600" cy="639976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Challenges</a:t>
            </a:r>
            <a:r>
              <a:rPr lang="en-US" sz="3200" dirty="0">
                <a:latin typeface="+mn-lt"/>
              </a:rPr>
              <a:t> faced:</a:t>
            </a:r>
            <a:endParaRPr lang="en-IN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7585F-AFDC-4492-8941-81540FC9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765"/>
            <a:ext cx="10515600" cy="4923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Collection: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When sending an HTTP request to the specified URL and saving the response from the server in a response object, got </a:t>
            </a:r>
            <a:r>
              <a:rPr lang="en-US" sz="2000" b="1" dirty="0"/>
              <a:t>Response error </a:t>
            </a:r>
            <a:r>
              <a:rPr lang="en-US" sz="2000" dirty="0"/>
              <a:t>in loading the page.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When the page has been run for a number of times, got </a:t>
            </a:r>
            <a:r>
              <a:rPr lang="en-US" sz="2000" b="1" dirty="0"/>
              <a:t>Connection error or Timeout error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While collecting data, handled </a:t>
            </a:r>
            <a:r>
              <a:rPr lang="en-US" sz="2000" b="1" dirty="0"/>
              <a:t>'Attribute errors</a:t>
            </a:r>
            <a:r>
              <a:rPr lang="en-US" sz="2000" dirty="0"/>
              <a:t>' by using try and catch exceptions.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Data Cleaning: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IN" sz="2000" dirty="0"/>
              <a:t>Split absent amenities into individual variable.</a:t>
            </a:r>
          </a:p>
          <a:p>
            <a:pPr marL="457200" indent="-457200">
              <a:buAutoNum type="arabicPeriod"/>
            </a:pPr>
            <a:r>
              <a:rPr lang="en-IN" sz="2000" dirty="0"/>
              <a:t>Data Cleaning – Handle Null Values in Rating, No. of Ratings and Comments.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0784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66F2-C65F-477D-AB44-BE19DEC8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  <a:t>Insights From Data</a:t>
            </a:r>
            <a:br>
              <a:rPr lang="en-IN" sz="3200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423B-B908-490E-BA1D-491FC000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109" y="1401398"/>
            <a:ext cx="5595892" cy="469755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This Data has </a:t>
            </a:r>
            <a:r>
              <a:rPr lang="en-US" sz="2400" dirty="0">
                <a:highlight>
                  <a:srgbClr val="FFFF00"/>
                </a:highlight>
              </a:rPr>
              <a:t>12 Variables and 1054 </a:t>
            </a:r>
            <a:r>
              <a:rPr lang="en-US" sz="2400" dirty="0"/>
              <a:t>Observations.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this data we have, </a:t>
            </a:r>
          </a:p>
          <a:p>
            <a:pPr marL="0" indent="0">
              <a:buNone/>
            </a:pPr>
            <a:r>
              <a:rPr lang="en-US" sz="2400" b="1" dirty="0"/>
              <a:t>	- </a:t>
            </a:r>
            <a:r>
              <a:rPr lang="en-US" sz="2400" b="1" u="sng" dirty="0"/>
              <a:t>Numerical features</a:t>
            </a:r>
            <a:r>
              <a:rPr lang="en-US" sz="2400" dirty="0"/>
              <a:t>: Ratings, 	</a:t>
            </a:r>
            <a:r>
              <a:rPr lang="en-US" sz="2400" dirty="0" err="1"/>
              <a:t>No_of_Ratings</a:t>
            </a:r>
            <a:r>
              <a:rPr lang="en-US" sz="2400" dirty="0"/>
              <a:t>, Original_Price, 	</a:t>
            </a:r>
            <a:r>
              <a:rPr lang="en-US" sz="2400" dirty="0" err="1"/>
              <a:t>Price_per_night</a:t>
            </a:r>
            <a:r>
              <a:rPr lang="en-US" sz="2400" dirty="0"/>
              <a:t>, Discounts_percentage </a:t>
            </a:r>
          </a:p>
          <a:p>
            <a:pPr marL="0" indent="0">
              <a:buNone/>
            </a:pPr>
            <a:r>
              <a:rPr lang="en-US" sz="2400" b="1" dirty="0"/>
              <a:t>	- </a:t>
            </a:r>
            <a:r>
              <a:rPr lang="en-US" sz="2400" b="1" u="sng" dirty="0"/>
              <a:t>Categorical features</a:t>
            </a:r>
            <a:r>
              <a:rPr lang="en-US" sz="2400" dirty="0"/>
              <a:t>: City, Comments, 	Amenities - AC_Available, </a:t>
            </a:r>
            <a:r>
              <a:rPr lang="en-US" sz="2400" dirty="0" err="1"/>
              <a:t>TV_Available</a:t>
            </a:r>
            <a:r>
              <a:rPr lang="en-US" sz="2400" dirty="0"/>
              <a:t>, 	</a:t>
            </a:r>
            <a:r>
              <a:rPr lang="en-US" sz="2400" dirty="0" err="1"/>
              <a:t>WiFi_Available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They are </a:t>
            </a:r>
            <a:r>
              <a:rPr lang="en-US" sz="2400" dirty="0">
                <a:highlight>
                  <a:srgbClr val="FFFF00"/>
                </a:highlight>
              </a:rPr>
              <a:t>no null values</a:t>
            </a:r>
            <a:r>
              <a:rPr lang="en-US" sz="2400" dirty="0"/>
              <a:t> present in the filtered data.</a:t>
            </a:r>
          </a:p>
          <a:p>
            <a:endParaRPr lang="en-US" sz="2400" dirty="0"/>
          </a:p>
          <a:p>
            <a:r>
              <a:rPr lang="en-IN" sz="2400" dirty="0"/>
              <a:t>Rating ‘0’ means it is a new hotel and has no comments.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9D2B7-024F-4576-B0E2-5CCA71AB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21489" r="17427" b="12881"/>
          <a:stretch/>
        </p:blipFill>
        <p:spPr>
          <a:xfrm>
            <a:off x="183472" y="1605585"/>
            <a:ext cx="6030897" cy="39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8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33AC-70E5-4596-B8A9-1D2B65CC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3600" b="1" dirty="0">
                <a:latin typeface="+mn-lt"/>
                <a:cs typeface="Arial" panose="020B0604020202020204" pitchFamily="34" charset="0"/>
              </a:rPr>
              <a:t>Data visualization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4F28-F45A-4040-B13C-12D2A55A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40"/>
            <a:ext cx="10515600" cy="4791223"/>
          </a:xfrm>
        </p:spPr>
        <p:txBody>
          <a:bodyPr/>
          <a:lstStyle/>
          <a:p>
            <a:pPr marL="0" indent="0" algn="ctr">
              <a:buNone/>
            </a:pPr>
            <a:r>
              <a:rPr lang="en-IN" b="1" i="0" dirty="0">
                <a:solidFill>
                  <a:srgbClr val="000000"/>
                </a:solidFill>
                <a:effectLst/>
              </a:rPr>
              <a:t>Univariate Analysis (Numerical)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2400" dirty="0"/>
              <a:t>Basic Statistics on Numerical Features: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A81E39-2D44-444C-B7F4-71C14157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4" t="45498" r="39768" b="22062"/>
          <a:stretch/>
        </p:blipFill>
        <p:spPr>
          <a:xfrm>
            <a:off x="952107" y="2818614"/>
            <a:ext cx="5926446" cy="28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2867-30F8-493A-80DF-6B0CA7F7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24"/>
            <a:ext cx="10515600" cy="71643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Check distribution for price_per_night</a:t>
            </a:r>
            <a:endParaRPr lang="en-IN" sz="2800" dirty="0"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DB706D-09CD-4149-B1B2-D639841BF1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0" y="1121790"/>
            <a:ext cx="4885543" cy="27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BB1975-A721-4608-9D08-5C1D992E51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1790"/>
            <a:ext cx="5257801" cy="27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51A21-2B33-4119-85C3-4267BF0A7B38}"/>
              </a:ext>
            </a:extLst>
          </p:cNvPr>
          <p:cNvSpPr txBox="1"/>
          <p:nvPr/>
        </p:nvSpPr>
        <p:spPr>
          <a:xfrm>
            <a:off x="906937" y="4228542"/>
            <a:ext cx="106597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Outliers are present above INR 2500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Spread of data is in between INR 400 - 2500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 that minimum price is starting from INR 500 to 1200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Median is around INR 1500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 that 75% quartile is around INR 1700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We can see, Price_per_night is showing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left skewed distribution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because of outliers.</a:t>
            </a:r>
          </a:p>
        </p:txBody>
      </p:sp>
    </p:spTree>
    <p:extLst>
      <p:ext uri="{BB962C8B-B14F-4D97-AF65-F5344CB8AC3E}">
        <p14:creationId xmlns:p14="http://schemas.microsoft.com/office/powerpoint/2010/main" val="11121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2786</TotalTime>
  <Words>1934</Words>
  <Application>Microsoft Office PowerPoint</Application>
  <PresentationFormat>Widescreen</PresentationFormat>
  <Paragraphs>181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Helvetica Neue</vt:lpstr>
      <vt:lpstr>Libre Baskerville</vt:lpstr>
      <vt:lpstr>Office Theme</vt:lpstr>
      <vt:lpstr>PowerPoint Presentation</vt:lpstr>
      <vt:lpstr>BFH : Budget Friendly Hotels  Domain: Hospitality and E-Commerce</vt:lpstr>
      <vt:lpstr>PowerPoint Presentation</vt:lpstr>
      <vt:lpstr>PowerPoint Presentation</vt:lpstr>
      <vt:lpstr>Data cleaning</vt:lpstr>
      <vt:lpstr>Challenges faced:</vt:lpstr>
      <vt:lpstr>Insights From Data </vt:lpstr>
      <vt:lpstr> Data visualization </vt:lpstr>
      <vt:lpstr>Check distribution for price_per_night</vt:lpstr>
      <vt:lpstr>Check distribution for original_price</vt:lpstr>
      <vt:lpstr>Check distribution for discounts_percentage</vt:lpstr>
      <vt:lpstr>Check distribution for ratings</vt:lpstr>
      <vt:lpstr>Check distribution for number of ratings</vt:lpstr>
      <vt:lpstr>Univariate Analysis (Categorical)  Check the distribution for the number of hotels in each city </vt:lpstr>
      <vt:lpstr>Check the distribution for types of comments for hotels </vt:lpstr>
      <vt:lpstr>Check the distribution for AC,TV and WIFI availability</vt:lpstr>
      <vt:lpstr>Bivariate Analysis   Check the price of a hotel for each city</vt:lpstr>
      <vt:lpstr>Distribution of Price_per_night as per Comments</vt:lpstr>
      <vt:lpstr>Distribution based on mean of original_price of the hotel for all the cities</vt:lpstr>
      <vt:lpstr>Distribution based on mean of price_per_night of the hotel for all the cities</vt:lpstr>
      <vt:lpstr>Ratings vs Discounts_percentage</vt:lpstr>
      <vt:lpstr>Check for availability AC, TV and WiFi in each city</vt:lpstr>
      <vt:lpstr>Comments Vs Price_per_night </vt:lpstr>
      <vt:lpstr>Distribution of the discount percentage in each city</vt:lpstr>
      <vt:lpstr>Multivariate Analysis  Price_per_night Vs city, depending on AC,TV and WiFi  Availability</vt:lpstr>
      <vt:lpstr>Check the relation for Ratings Vs Price_per_night</vt:lpstr>
      <vt:lpstr>Price_per_night Vs City, depending on Comments</vt:lpstr>
      <vt:lpstr> Check Co-relation between Important Variables </vt:lpstr>
      <vt:lpstr> Check Relation between numerical variables based on Comments </vt:lpstr>
      <vt:lpstr>Interpretation and insight</vt:lpstr>
      <vt:lpstr>Your experience after the project</vt:lpstr>
      <vt:lpstr>Future Scope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Soujanya Vattikolla</cp:lastModifiedBy>
  <cp:revision>117</cp:revision>
  <dcterms:created xsi:type="dcterms:W3CDTF">2021-02-16T05:19:01Z</dcterms:created>
  <dcterms:modified xsi:type="dcterms:W3CDTF">2021-06-05T08:21:10Z</dcterms:modified>
</cp:coreProperties>
</file>